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493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2192000" cy="6858000"/>
  <p:notesSz cx="6858000" cy="9144000"/>
  <p:defaultTextStyle>
    <a:defPPr rtl="0"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ore" initials="A" lastIdx="0" clrIdx="2"/>
  <p:cmAuthor id="4" name="Antonio" initials="A" lastIdx="1" clrIdx="3">
    <p:extLst>
      <p:ext uri="{19B8F6BF-5375-455C-9EA6-DF929625EA0E}">
        <p15:presenceInfo xmlns:p15="http://schemas.microsoft.com/office/powerpoint/2012/main" userId="Antoni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89" autoAdjust="0"/>
  </p:normalViewPr>
  <p:slideViewPr>
    <p:cSldViewPr snapToGrid="0">
      <p:cViewPr varScale="1">
        <p:scale>
          <a:sx n="105" d="100"/>
          <a:sy n="105" d="100"/>
        </p:scale>
        <p:origin x="7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EB6F786D-919B-4EF5-BD44-C01ABFF51C6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C3CE706-A491-407B-8A3C-1E1B38E3BE5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5B3A9B8-6F32-4649-AF20-6DD94D222E5A}" type="datetime1">
              <a:rPr lang="it-IT" smtClean="0"/>
              <a:t>11/01/2024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9EB2EC7-06AC-483D-9F0F-8513034635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7165677-A8C6-4167-BD6B-72F4BE86DEC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D49346E-4525-4E9D-8817-A0F329044F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80882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noProof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FF3C11-10E2-4B8D-82B7-15105FC12F23}" type="datetime1">
              <a:rPr lang="it-IT" smtClean="0"/>
              <a:pPr/>
              <a:t>11/01/2024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A180B81-AA4E-4B75-A7A4-FD12E7A9A81B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5162896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it-IT" dirty="0" err="1"/>
              <a:t>nnn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A180B81-AA4E-4B75-A7A4-FD12E7A9A81B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3675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rtlCol="0" anchor="ctr">
            <a:normAutofit/>
          </a:bodyPr>
          <a:lstStyle>
            <a:lvl1pPr algn="r">
              <a:defRPr sz="5000" spc="200" baseline="0"/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rtlCol="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pPr rtl="0"/>
            <a:r>
              <a:rPr lang="it-IT" noProof="0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fld id="{8E0B02F7-6D17-4492-BF12-CBAC4BC1061B}" type="datetime1">
              <a:rPr lang="it-IT" noProof="0" smtClean="0"/>
              <a:t>11/01/2024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‹N›</a:t>
            </a:fld>
            <a:endParaRPr lang="it-IT" noProof="0"/>
          </a:p>
        </p:txBody>
      </p:sp>
      <p:cxnSp>
        <p:nvCxnSpPr>
          <p:cNvPr id="13" name="Connettore diritto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009596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FEF5B42-C6ED-4FD9-B0C1-31D6B6DC7824}" type="datetime1">
              <a:rPr lang="it-IT" noProof="0" smtClean="0"/>
              <a:t>11/01/2024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636977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 rtlCol="0"/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 hasCustomPrompt="1"/>
          </p:nvPr>
        </p:nvSpPr>
        <p:spPr>
          <a:xfrm>
            <a:off x="990601" y="762000"/>
            <a:ext cx="7581900" cy="5410200"/>
          </a:xfrm>
        </p:spPr>
        <p:txBody>
          <a:bodyPr vert="eaVert" rtlCol="0"/>
          <a:lstStyle/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1CDD87C-3B38-49B8-8EC3-F8AA1CE842B4}" type="datetime1">
              <a:rPr lang="it-IT" noProof="0" smtClean="0"/>
              <a:t>11/01/2024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‹N›</a:t>
            </a:fld>
            <a:endParaRPr lang="it-IT" noProof="0"/>
          </a:p>
        </p:txBody>
      </p:sp>
      <p:cxnSp>
        <p:nvCxnSpPr>
          <p:cNvPr id="7" name="Connettore diritto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61571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56CC289-2ABA-4EA1-A2D9-DAA099C04960}" type="datetime1">
              <a:rPr lang="it-IT" noProof="0" smtClean="0"/>
              <a:t>11/01/2024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880026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rtlCol="0" anchor="ctr">
            <a:normAutofit/>
          </a:bodyPr>
          <a:lstStyle>
            <a:lvl1pPr algn="r">
              <a:defRPr sz="5000" b="0" spc="200" baseline="0"/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rtlCol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6E6C72-ECDB-40C1-8EFA-B89F3F862EC7}" type="datetime1">
              <a:rPr lang="it-IT" noProof="0" smtClean="0"/>
              <a:t>11/01/2024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‹N›</a:t>
            </a:fld>
            <a:endParaRPr lang="it-IT" noProof="0"/>
          </a:p>
        </p:txBody>
      </p:sp>
      <p:cxnSp>
        <p:nvCxnSpPr>
          <p:cNvPr id="12" name="Connettore diritto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tangolo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238330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76A2A5D-16C9-4EDF-89DB-C696DDBD5C17}" type="datetime1">
              <a:rPr lang="it-IT" noProof="0" smtClean="0"/>
              <a:t>11/01/2024</a:t>
            </a:fld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458057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rtlCol="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rtlCol="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it-IT" noProof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A3A8212-EEAF-4345-8F7C-3439EC36ECF9}" type="datetime1">
              <a:rPr lang="it-IT" noProof="0" smtClean="0"/>
              <a:t>11/01/2024</a:t>
            </a:fld>
            <a:endParaRPr lang="it-IT" noProof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852749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0D1C3B7-8612-42C5-AB74-7487960E1A5C}" type="datetime1">
              <a:rPr lang="it-IT" noProof="0" smtClean="0"/>
              <a:t>11/01/2024</a:t>
            </a:fld>
            <a:endParaRPr lang="it-IT" noProof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570867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6F733B8-6277-44D7-AA56-94B0F7728270}" type="datetime1">
              <a:rPr lang="it-IT" noProof="0" smtClean="0"/>
              <a:t>11/01/2024</a:t>
            </a:fld>
            <a:endParaRPr lang="it-IT" noProof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22582467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 rtlCol="0"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 rtlCol="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C645763-E9E6-4BCA-8B31-669EC82A09AA}" type="datetime1">
              <a:rPr lang="it-IT" noProof="0" smtClean="0"/>
              <a:t>11/01/2024</a:t>
            </a:fld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0696370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rtlCol="0" anchor="ctr">
            <a:normAutofit/>
          </a:bodyPr>
          <a:lstStyle>
            <a:lvl1pPr algn="r">
              <a:defRPr sz="5000" spc="200" baseline="0"/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immagine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8610600" y="4960138"/>
            <a:ext cx="3200400" cy="1463040"/>
          </a:xfrm>
        </p:spPr>
        <p:txBody>
          <a:bodyPr lIns="91440" rIns="91440" rtlCol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7020BD6-2059-461D-8F11-8A3FADC0F710}" type="datetime1">
              <a:rPr lang="it-IT" noProof="0" smtClean="0"/>
              <a:t>11/01/2024</a:t>
            </a:fld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‹N›</a:t>
            </a:fld>
            <a:endParaRPr lang="it-IT" noProof="0"/>
          </a:p>
        </p:txBody>
      </p:sp>
      <p:cxnSp>
        <p:nvCxnSpPr>
          <p:cNvPr id="8" name="Connettore diritto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2949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fld id="{FBF99061-E51A-4AB1-9AAA-0328EEE44038}" type="datetime1">
              <a:rPr lang="it-IT" noProof="0" smtClean="0"/>
              <a:t>11/01/2024</a:t>
            </a:fld>
            <a:endParaRPr lang="it-IT" noProof="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fld id="{7966EA62-41C5-4F9A-A915-5B0BC739C923}" type="slidenum">
              <a:rPr lang="it-IT" noProof="0" smtClean="0"/>
              <a:t>‹N›</a:t>
            </a:fld>
            <a:endParaRPr lang="it-IT" noProof="0"/>
          </a:p>
        </p:txBody>
      </p:sp>
      <p:cxnSp>
        <p:nvCxnSpPr>
          <p:cNvPr id="8" name="Connettore diritto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1064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94" r:id="rId1"/>
    <p:sldLayoutId id="2147484495" r:id="rId2"/>
    <p:sldLayoutId id="2147484496" r:id="rId3"/>
    <p:sldLayoutId id="2147484497" r:id="rId4"/>
    <p:sldLayoutId id="2147484498" r:id="rId5"/>
    <p:sldLayoutId id="2147484499" r:id="rId6"/>
    <p:sldLayoutId id="2147484500" r:id="rId7"/>
    <p:sldLayoutId id="2147484501" r:id="rId8"/>
    <p:sldLayoutId id="2147484502" r:id="rId9"/>
    <p:sldLayoutId id="2147484503" r:id="rId10"/>
    <p:sldLayoutId id="2147484504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0" name="Connettore diritto 99">
            <a:extLst>
              <a:ext uri="{FF2B5EF4-FFF2-40B4-BE49-F238E27FC236}">
                <a16:creationId xmlns:a16="http://schemas.microsoft.com/office/drawing/2014/main" id="{466A5381-C5C5-4929-819D-58E93DD737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423769" y="3697667"/>
            <a:ext cx="0" cy="119664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ttore diritto 101">
            <a:extLst>
              <a:ext uri="{FF2B5EF4-FFF2-40B4-BE49-F238E27FC236}">
                <a16:creationId xmlns:a16="http://schemas.microsoft.com/office/drawing/2014/main" id="{E2D21EE2-D070-4DA0-A1AD-9C1E88D91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705016" y="3697667"/>
            <a:ext cx="0" cy="119664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ttore diritto 102">
            <a:extLst>
              <a:ext uri="{FF2B5EF4-FFF2-40B4-BE49-F238E27FC236}">
                <a16:creationId xmlns:a16="http://schemas.microsoft.com/office/drawing/2014/main" id="{32F3A4D7-B84F-42D6-A659-74286E20AF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986263" y="3697667"/>
            <a:ext cx="0" cy="119664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ttore diritto 103">
            <a:extLst>
              <a:ext uri="{FF2B5EF4-FFF2-40B4-BE49-F238E27FC236}">
                <a16:creationId xmlns:a16="http://schemas.microsoft.com/office/drawing/2014/main" id="{21A1A5B2-BDF8-4C24-8AF8-C28C03D465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267510" y="3697667"/>
            <a:ext cx="0" cy="119664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ttore diritto 104">
            <a:extLst>
              <a:ext uri="{FF2B5EF4-FFF2-40B4-BE49-F238E27FC236}">
                <a16:creationId xmlns:a16="http://schemas.microsoft.com/office/drawing/2014/main" id="{AB784302-7954-4871-A66D-7F70FFD346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9548757" y="3697667"/>
            <a:ext cx="0" cy="119664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ttore diritto 105">
            <a:extLst>
              <a:ext uri="{FF2B5EF4-FFF2-40B4-BE49-F238E27FC236}">
                <a16:creationId xmlns:a16="http://schemas.microsoft.com/office/drawing/2014/main" id="{F3CC1BD9-74A7-4241-AB01-433AF19DE9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0830002" y="3697667"/>
            <a:ext cx="0" cy="119664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: Gomito 35">
            <a:extLst>
              <a:ext uri="{FF2B5EF4-FFF2-40B4-BE49-F238E27FC236}">
                <a16:creationId xmlns:a16="http://schemas.microsoft.com/office/drawing/2014/main" id="{1DE0112F-791B-49A1-8CD8-15FA7DC6F1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19" idx="2"/>
            <a:endCxn id="20" idx="0"/>
          </p:cNvCxnSpPr>
          <p:nvPr/>
        </p:nvCxnSpPr>
        <p:spPr>
          <a:xfrm rot="5400000">
            <a:off x="5381513" y="482574"/>
            <a:ext cx="1357349" cy="3272835"/>
          </a:xfrm>
          <a:prstGeom prst="bentConnector3">
            <a:avLst>
              <a:gd name="adj1" fmla="val 50000"/>
            </a:avLst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: Gomito 48">
            <a:extLst>
              <a:ext uri="{FF2B5EF4-FFF2-40B4-BE49-F238E27FC236}">
                <a16:creationId xmlns:a16="http://schemas.microsoft.com/office/drawing/2014/main" id="{88C5FB59-79BD-402C-B020-CAA59D615C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19" idx="2"/>
            <a:endCxn id="30" idx="0"/>
          </p:cNvCxnSpPr>
          <p:nvPr/>
        </p:nvCxnSpPr>
        <p:spPr>
          <a:xfrm rot="16200000" flipH="1">
            <a:off x="8615314" y="521606"/>
            <a:ext cx="1357349" cy="3194769"/>
          </a:xfrm>
          <a:prstGeom prst="bentConnector3">
            <a:avLst>
              <a:gd name="adj1" fmla="val 50000"/>
            </a:avLst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ttore diritto 90">
            <a:extLst>
              <a:ext uri="{FF2B5EF4-FFF2-40B4-BE49-F238E27FC236}">
                <a16:creationId xmlns:a16="http://schemas.microsoft.com/office/drawing/2014/main" id="{B35D5690-BFCA-41DE-B9BF-84E7D1879E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9548757" y="2476500"/>
            <a:ext cx="0" cy="321166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ttore diritto 92">
            <a:extLst>
              <a:ext uri="{FF2B5EF4-FFF2-40B4-BE49-F238E27FC236}">
                <a16:creationId xmlns:a16="http://schemas.microsoft.com/office/drawing/2014/main" id="{C918219C-ED8A-41E2-A454-104913D38E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267510" y="2476500"/>
            <a:ext cx="0" cy="321166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ttore diritto 93">
            <a:extLst>
              <a:ext uri="{FF2B5EF4-FFF2-40B4-BE49-F238E27FC236}">
                <a16:creationId xmlns:a16="http://schemas.microsoft.com/office/drawing/2014/main" id="{B8E21438-ACE0-4CD2-8E73-C228CB6D61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986263" y="2476500"/>
            <a:ext cx="0" cy="321166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diritto 94">
            <a:extLst>
              <a:ext uri="{FF2B5EF4-FFF2-40B4-BE49-F238E27FC236}">
                <a16:creationId xmlns:a16="http://schemas.microsoft.com/office/drawing/2014/main" id="{FCD738FB-F9A6-466C-BE09-07B3386B1F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705016" y="2476500"/>
            <a:ext cx="0" cy="321166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ttore diritto 98">
            <a:extLst>
              <a:ext uri="{FF2B5EF4-FFF2-40B4-BE49-F238E27FC236}">
                <a16:creationId xmlns:a16="http://schemas.microsoft.com/office/drawing/2014/main" id="{67799EAF-F8D9-4832-85BE-85588AE22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6986262" y="1778000"/>
            <a:ext cx="687247" cy="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767998" y="2269549"/>
            <a:ext cx="2939030" cy="2660724"/>
          </a:xfrm>
        </p:spPr>
        <p:txBody>
          <a:bodyPr lIns="0" tIns="0" rIns="0" bIns="0" rtlCol="0">
            <a:noAutofit/>
          </a:bodyPr>
          <a:lstStyle/>
          <a:p>
            <a:pPr algn="ctr" rtl="0"/>
            <a:r>
              <a:rPr lang="it-IT" sz="2400" spc="-150" dirty="0">
                <a:solidFill>
                  <a:schemeClr val="tx1"/>
                </a:solidFill>
              </a:rPr>
              <a:t>Organigramma</a:t>
            </a:r>
            <a:br>
              <a:rPr lang="it-IT" sz="2400" spc="-150" dirty="0">
                <a:solidFill>
                  <a:schemeClr val="tx1"/>
                </a:solidFill>
              </a:rPr>
            </a:br>
            <a:r>
              <a:rPr lang="it-IT" sz="2400" spc="-150" dirty="0">
                <a:solidFill>
                  <a:schemeClr val="tx1"/>
                </a:solidFill>
              </a:rPr>
              <a:t>SAGIS Srl</a:t>
            </a:r>
            <a:br>
              <a:rPr lang="it-IT" sz="4000" spc="-150" dirty="0">
                <a:solidFill>
                  <a:schemeClr val="tx1"/>
                </a:solidFill>
              </a:rPr>
            </a:br>
            <a:r>
              <a:rPr lang="it-IT" sz="2400" spc="-150" dirty="0">
                <a:solidFill>
                  <a:schemeClr val="tx1"/>
                </a:solidFill>
              </a:rPr>
              <a:t>2024</a:t>
            </a:r>
            <a:br>
              <a:rPr lang="it-IT" sz="2400" spc="-150" dirty="0">
                <a:solidFill>
                  <a:schemeClr val="tx1"/>
                </a:solidFill>
              </a:rPr>
            </a:br>
            <a:br>
              <a:rPr lang="it-IT" sz="2400" spc="-150" dirty="0">
                <a:solidFill>
                  <a:schemeClr val="tx1"/>
                </a:solidFill>
              </a:rPr>
            </a:br>
            <a:endParaRPr lang="it-IT" sz="2400" spc="-150" dirty="0">
              <a:solidFill>
                <a:schemeClr val="tx1"/>
              </a:solidFill>
            </a:endParaRPr>
          </a:p>
        </p:txBody>
      </p:sp>
      <p:sp>
        <p:nvSpPr>
          <p:cNvPr id="19" name="Rettangolo 18" descr="Livello gerarchia 1">
            <a:extLst>
              <a:ext uri="{FF2B5EF4-FFF2-40B4-BE49-F238E27FC236}">
                <a16:creationId xmlns:a16="http://schemas.microsoft.com/office/drawing/2014/main" id="{21C604EF-32A3-42D7-8586-5D643B7D12C1}"/>
              </a:ext>
            </a:extLst>
          </p:cNvPr>
          <p:cNvSpPr/>
          <p:nvPr/>
        </p:nvSpPr>
        <p:spPr>
          <a:xfrm>
            <a:off x="5111015" y="824452"/>
            <a:ext cx="5171177" cy="61586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/>
            <a:lightRig rig="flat" dir="t"/>
          </a:scene3d>
          <a:sp3d prstMaterial="dkEdge"/>
        </p:spPr>
        <p:style>
          <a:lnRef idx="0">
            <a:scrgbClr r="0" g="0" b="0"/>
          </a:lnRef>
          <a:fillRef idx="2">
            <a:scrgbClr r="0" g="0" b="0"/>
          </a:fillRef>
          <a:effectRef idx="1">
            <a:scrgbClr r="0" g="0" b="0"/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it-IT" sz="1300" b="1" dirty="0">
                <a:latin typeface="+mj-lt"/>
              </a:rPr>
              <a:t>ANTONIO VANZETTA</a:t>
            </a:r>
            <a:br>
              <a:rPr lang="it-IT" sz="1300" kern="1200" dirty="0">
                <a:latin typeface="+mj-lt"/>
              </a:rPr>
            </a:br>
            <a:r>
              <a:rPr lang="it-IT" sz="1300" dirty="0"/>
              <a:t>Amministratore Unico</a:t>
            </a:r>
            <a:endParaRPr lang="it-IT" sz="1300" b="0" kern="1200" dirty="0">
              <a:latin typeface="+mn-lt"/>
            </a:endParaRPr>
          </a:p>
        </p:txBody>
      </p:sp>
      <p:sp>
        <p:nvSpPr>
          <p:cNvPr id="32" name="Rettangolo 31" descr="Livello gerarchia secondario">
            <a:extLst>
              <a:ext uri="{FF2B5EF4-FFF2-40B4-BE49-F238E27FC236}">
                <a16:creationId xmlns:a16="http://schemas.microsoft.com/office/drawing/2014/main" id="{05E740D1-0BDB-44A7-8B44-8DBC24EE1D85}"/>
              </a:ext>
            </a:extLst>
          </p:cNvPr>
          <p:cNvSpPr/>
          <p:nvPr/>
        </p:nvSpPr>
        <p:spPr>
          <a:xfrm>
            <a:off x="5111017" y="1559983"/>
            <a:ext cx="2078923" cy="709565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it-IT" sz="1300" b="1" dirty="0">
                <a:solidFill>
                  <a:prstClr val="black"/>
                </a:solidFill>
                <a:latin typeface="+mj-lt"/>
              </a:rPr>
              <a:t>LORENZO CHELODI</a:t>
            </a:r>
            <a:br>
              <a:rPr lang="it-IT" sz="1300" kern="1200" dirty="0">
                <a:latin typeface="+mj-lt"/>
              </a:rPr>
            </a:br>
            <a:r>
              <a:rPr lang="it-IT" sz="1300" dirty="0">
                <a:solidFill>
                  <a:prstClr val="black"/>
                </a:solidFill>
                <a:latin typeface="+mj-lt"/>
              </a:rPr>
              <a:t>Revisore Unico</a:t>
            </a:r>
            <a:endParaRPr lang="it-IT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20" name="Rettangolo 19" descr="Livello gerarchia 2 elemento 1">
            <a:extLst>
              <a:ext uri="{FF2B5EF4-FFF2-40B4-BE49-F238E27FC236}">
                <a16:creationId xmlns:a16="http://schemas.microsoft.com/office/drawing/2014/main" id="{E27E376D-AE9F-46B0-AA66-A3D22FC5623A}"/>
              </a:ext>
            </a:extLst>
          </p:cNvPr>
          <p:cNvSpPr/>
          <p:nvPr/>
        </p:nvSpPr>
        <p:spPr>
          <a:xfrm>
            <a:off x="3829769" y="2797666"/>
            <a:ext cx="1188000" cy="900000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it-IT" sz="1300" b="1" dirty="0">
              <a:solidFill>
                <a:prstClr val="black"/>
              </a:solidFill>
              <a:latin typeface="+mj-lt"/>
            </a:endParaRP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it-IT" sz="1300" b="1" dirty="0">
                <a:solidFill>
                  <a:prstClr val="black"/>
                </a:solidFill>
                <a:latin typeface="+mj-lt"/>
              </a:rPr>
              <a:t>PISCINA  ACQUA &amp; SPA</a:t>
            </a:r>
            <a:endParaRPr lang="it-IT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21" name="Rettangolo 20" descr="Livello gerarchia 3 elemento 1">
            <a:extLst>
              <a:ext uri="{FF2B5EF4-FFF2-40B4-BE49-F238E27FC236}">
                <a16:creationId xmlns:a16="http://schemas.microsoft.com/office/drawing/2014/main" id="{15CEA15C-8C59-4D2F-8040-B72EEAE6FB4A}"/>
              </a:ext>
            </a:extLst>
          </p:cNvPr>
          <p:cNvSpPr/>
          <p:nvPr/>
        </p:nvSpPr>
        <p:spPr>
          <a:xfrm>
            <a:off x="3829769" y="3817331"/>
            <a:ext cx="1188000" cy="900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300" b="1" dirty="0">
                <a:solidFill>
                  <a:prstClr val="black"/>
                </a:solidFill>
                <a:latin typeface="+mj-lt"/>
              </a:rPr>
              <a:t>TOMIO LORENZO</a:t>
            </a:r>
            <a:br>
              <a:rPr lang="it-IT" sz="1300" kern="1200" dirty="0">
                <a:latin typeface="+mj-lt"/>
              </a:rPr>
            </a:br>
            <a:r>
              <a:rPr lang="it-IT" sz="1300" b="1" dirty="0">
                <a:solidFill>
                  <a:prstClr val="black"/>
                </a:solidFill>
                <a:latin typeface="+mj-lt"/>
              </a:rPr>
              <a:t>Responsabile</a:t>
            </a:r>
          </a:p>
          <a:p>
            <a:pPr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300" b="1" dirty="0">
                <a:solidFill>
                  <a:prstClr val="black"/>
                </a:solidFill>
                <a:latin typeface="+mj-lt"/>
              </a:rPr>
              <a:t>Manutentore</a:t>
            </a:r>
          </a:p>
        </p:txBody>
      </p:sp>
      <p:sp>
        <p:nvSpPr>
          <p:cNvPr id="22" name="Rettangolo 21" descr="Livello gerarchia 2 elemento 2">
            <a:extLst>
              <a:ext uri="{FF2B5EF4-FFF2-40B4-BE49-F238E27FC236}">
                <a16:creationId xmlns:a16="http://schemas.microsoft.com/office/drawing/2014/main" id="{FAC2903E-5B1B-456C-94C2-FC7E867D4F53}"/>
              </a:ext>
            </a:extLst>
          </p:cNvPr>
          <p:cNvSpPr/>
          <p:nvPr/>
        </p:nvSpPr>
        <p:spPr>
          <a:xfrm>
            <a:off x="5111016" y="2797666"/>
            <a:ext cx="1188000" cy="900000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it-IT" sz="1300" b="1" dirty="0">
              <a:solidFill>
                <a:prstClr val="black"/>
              </a:solidFill>
              <a:latin typeface="+mj-lt"/>
            </a:endParaRP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it-IT" sz="1300" b="1" dirty="0">
                <a:solidFill>
                  <a:prstClr val="black"/>
                </a:solidFill>
                <a:latin typeface="+mj-lt"/>
              </a:rPr>
              <a:t>STADIO DEL GHIACCIO</a:t>
            </a:r>
            <a:br>
              <a:rPr lang="it-IT" sz="1300" kern="1200" dirty="0">
                <a:latin typeface="+mj-lt"/>
              </a:rPr>
            </a:br>
            <a:endParaRPr lang="it-IT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23" name="Rettangolo 22" descr="Livello gerarchia 3 elemento 2">
            <a:extLst>
              <a:ext uri="{FF2B5EF4-FFF2-40B4-BE49-F238E27FC236}">
                <a16:creationId xmlns:a16="http://schemas.microsoft.com/office/drawing/2014/main" id="{B1D13964-3BCA-4613-8A6D-5CEC7CC35B3B}"/>
              </a:ext>
            </a:extLst>
          </p:cNvPr>
          <p:cNvSpPr/>
          <p:nvPr/>
        </p:nvSpPr>
        <p:spPr>
          <a:xfrm>
            <a:off x="5111016" y="3817331"/>
            <a:ext cx="1188000" cy="900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it-IT" sz="1300" b="1" dirty="0">
                <a:solidFill>
                  <a:prstClr val="black"/>
                </a:solidFill>
                <a:latin typeface="+mj-lt"/>
              </a:rPr>
              <a:t>VALGOI LORENZO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it-IT" sz="1300" b="1" kern="1200" dirty="0">
                <a:solidFill>
                  <a:prstClr val="black"/>
                </a:solidFill>
                <a:latin typeface="+mj-lt"/>
                <a:ea typeface="+mn-ea"/>
                <a:cs typeface="+mn-cs"/>
              </a:rPr>
              <a:t>Responsabile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it-IT" sz="1300" b="1" dirty="0">
                <a:solidFill>
                  <a:prstClr val="black"/>
                </a:solidFill>
                <a:latin typeface="+mj-lt"/>
              </a:rPr>
              <a:t>Manutentore</a:t>
            </a:r>
            <a:endParaRPr lang="it-IT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33" name="Rettangolo 32" descr="Livello gerarchia 3 elemento 2">
            <a:extLst>
              <a:ext uri="{FF2B5EF4-FFF2-40B4-BE49-F238E27FC236}">
                <a16:creationId xmlns:a16="http://schemas.microsoft.com/office/drawing/2014/main" id="{CACBECA8-5F46-4129-B680-BEB24114797F}"/>
              </a:ext>
            </a:extLst>
          </p:cNvPr>
          <p:cNvSpPr/>
          <p:nvPr/>
        </p:nvSpPr>
        <p:spPr>
          <a:xfrm>
            <a:off x="5111016" y="4811410"/>
            <a:ext cx="1188000" cy="90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300" b="1" dirty="0">
                <a:solidFill>
                  <a:prstClr val="black"/>
                </a:solidFill>
                <a:latin typeface="+mj-lt"/>
              </a:rPr>
              <a:t>BRIDAROLLI WALTER</a:t>
            </a:r>
          </a:p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300" b="1" dirty="0">
                <a:solidFill>
                  <a:prstClr val="black"/>
                </a:solidFill>
                <a:latin typeface="+mj-lt"/>
              </a:rPr>
              <a:t>Manutentore</a:t>
            </a:r>
            <a:endParaRPr lang="it-IT" sz="1300" dirty="0">
              <a:solidFill>
                <a:prstClr val="black"/>
              </a:solidFill>
            </a:endParaRPr>
          </a:p>
        </p:txBody>
      </p:sp>
      <p:sp>
        <p:nvSpPr>
          <p:cNvPr id="24" name="Rettangolo 23" descr="Livello gerarchia 2 elemento 3">
            <a:extLst>
              <a:ext uri="{FF2B5EF4-FFF2-40B4-BE49-F238E27FC236}">
                <a16:creationId xmlns:a16="http://schemas.microsoft.com/office/drawing/2014/main" id="{E229E048-A3A7-4692-842F-3C90638B8575}"/>
              </a:ext>
            </a:extLst>
          </p:cNvPr>
          <p:cNvSpPr/>
          <p:nvPr/>
        </p:nvSpPr>
        <p:spPr>
          <a:xfrm>
            <a:off x="6392263" y="2797666"/>
            <a:ext cx="1188000" cy="900000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it-IT" sz="1300" b="1" dirty="0">
              <a:solidFill>
                <a:prstClr val="black"/>
              </a:solidFill>
              <a:latin typeface="+mj-lt"/>
            </a:endParaRP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it-IT" sz="1300" b="1" dirty="0">
                <a:solidFill>
                  <a:prstClr val="black"/>
                </a:solidFill>
                <a:latin typeface="+mj-lt"/>
              </a:rPr>
              <a:t>PALAFIEMME</a:t>
            </a:r>
            <a:endParaRPr lang="it-IT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25" name="Rettangolo 24" descr="Livello gerarchia 3 elemento 3">
            <a:extLst>
              <a:ext uri="{FF2B5EF4-FFF2-40B4-BE49-F238E27FC236}">
                <a16:creationId xmlns:a16="http://schemas.microsoft.com/office/drawing/2014/main" id="{A02A68C5-2481-443C-9339-71AFFFE8B3C6}"/>
              </a:ext>
            </a:extLst>
          </p:cNvPr>
          <p:cNvSpPr/>
          <p:nvPr/>
        </p:nvSpPr>
        <p:spPr>
          <a:xfrm>
            <a:off x="6362767" y="3817331"/>
            <a:ext cx="1188000" cy="900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it-IT" sz="1300" b="1" dirty="0">
                <a:solidFill>
                  <a:prstClr val="black"/>
                </a:solidFill>
                <a:latin typeface="+mj-lt"/>
              </a:rPr>
              <a:t>NARDIN NICOLA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it-IT" sz="1300" b="1" kern="1200" dirty="0">
                <a:solidFill>
                  <a:prstClr val="black"/>
                </a:solidFill>
                <a:latin typeface="+mj-lt"/>
                <a:ea typeface="+mn-ea"/>
                <a:cs typeface="+mn-cs"/>
              </a:rPr>
              <a:t>Respon</a:t>
            </a:r>
            <a:r>
              <a:rPr lang="it-IT" sz="1300" b="1" dirty="0">
                <a:solidFill>
                  <a:prstClr val="black"/>
                </a:solidFill>
                <a:latin typeface="+mj-lt"/>
              </a:rPr>
              <a:t>sabile Manutentore</a:t>
            </a:r>
            <a:endParaRPr lang="it-IT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26" name="Rettangolo 25" descr="Livello gerarchia 2 elemento 4">
            <a:extLst>
              <a:ext uri="{FF2B5EF4-FFF2-40B4-BE49-F238E27FC236}">
                <a16:creationId xmlns:a16="http://schemas.microsoft.com/office/drawing/2014/main" id="{6CC65D6C-DD16-4338-8CA6-BFA0B65035D7}"/>
              </a:ext>
            </a:extLst>
          </p:cNvPr>
          <p:cNvSpPr/>
          <p:nvPr/>
        </p:nvSpPr>
        <p:spPr>
          <a:xfrm>
            <a:off x="7673510" y="2797665"/>
            <a:ext cx="1188000" cy="1019663"/>
          </a:xfrm>
          <a:prstGeom prst="rect">
            <a:avLst/>
          </a:prstGeom>
          <a:solidFill>
            <a:schemeClr val="accent3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it-IT" sz="1300" b="1" dirty="0">
                <a:solidFill>
                  <a:prstClr val="black"/>
                </a:solidFill>
                <a:latin typeface="+mj-lt"/>
              </a:rPr>
              <a:t>CAMPO SPORTIVO «DOSSI»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it-IT" sz="1300" b="1" kern="1200" dirty="0">
                <a:solidFill>
                  <a:prstClr val="black"/>
                </a:solidFill>
                <a:latin typeface="+mj-lt"/>
                <a:ea typeface="+mn-ea"/>
                <a:cs typeface="+mn-cs"/>
              </a:rPr>
              <a:t>In convenzione 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it-IT" sz="1300" b="1" dirty="0">
                <a:solidFill>
                  <a:prstClr val="black"/>
                </a:solidFill>
                <a:latin typeface="+mj-lt"/>
              </a:rPr>
              <a:t>ASD FIEMME</a:t>
            </a:r>
            <a:endParaRPr lang="it-IT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34" name="Rettangolo 33" descr="Livello gerarchia 3 elemento 4">
            <a:extLst>
              <a:ext uri="{FF2B5EF4-FFF2-40B4-BE49-F238E27FC236}">
                <a16:creationId xmlns:a16="http://schemas.microsoft.com/office/drawing/2014/main" id="{E13E0FEE-D99C-4128-A8A5-2BAB37F5792E}"/>
              </a:ext>
            </a:extLst>
          </p:cNvPr>
          <p:cNvSpPr/>
          <p:nvPr/>
        </p:nvSpPr>
        <p:spPr>
          <a:xfrm>
            <a:off x="3829769" y="4795450"/>
            <a:ext cx="1188000" cy="1907102"/>
          </a:xfrm>
          <a:prstGeom prst="rect">
            <a:avLst/>
          </a:prstGeom>
          <a:solidFill>
            <a:srgbClr val="FFC000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300" b="1" dirty="0">
                <a:solidFill>
                  <a:prstClr val="black"/>
                </a:solidFill>
                <a:latin typeface="+mj-lt"/>
              </a:rPr>
              <a:t>ASSISTENTI BAGNANTI</a:t>
            </a:r>
          </a:p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300" b="1" dirty="0">
                <a:solidFill>
                  <a:prstClr val="black"/>
                </a:solidFill>
                <a:latin typeface="+mj-lt"/>
              </a:rPr>
              <a:t>Tomio Lorenzo</a:t>
            </a:r>
          </a:p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300" b="1" dirty="0">
                <a:solidFill>
                  <a:prstClr val="black"/>
                </a:solidFill>
                <a:latin typeface="+mj-lt"/>
              </a:rPr>
              <a:t>Bonelli Manuela</a:t>
            </a:r>
          </a:p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300" b="1" dirty="0">
                <a:solidFill>
                  <a:prstClr val="black"/>
                </a:solidFill>
                <a:latin typeface="+mj-lt"/>
              </a:rPr>
              <a:t>March Eva</a:t>
            </a:r>
          </a:p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300" b="1" dirty="0">
                <a:solidFill>
                  <a:prstClr val="black"/>
                </a:solidFill>
                <a:latin typeface="+mj-lt"/>
              </a:rPr>
              <a:t>Nones Patrizia</a:t>
            </a:r>
          </a:p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300" b="1" dirty="0">
                <a:solidFill>
                  <a:prstClr val="black"/>
                </a:solidFill>
                <a:latin typeface="+mj-lt"/>
              </a:rPr>
              <a:t>Milazzo Giuseppe</a:t>
            </a:r>
          </a:p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300" b="1" dirty="0" err="1">
                <a:solidFill>
                  <a:prstClr val="black"/>
                </a:solidFill>
                <a:latin typeface="+mj-lt"/>
              </a:rPr>
              <a:t>Scrudato</a:t>
            </a:r>
            <a:r>
              <a:rPr lang="it-IT" sz="1300" b="1" dirty="0">
                <a:solidFill>
                  <a:prstClr val="black"/>
                </a:solidFill>
                <a:latin typeface="+mj-lt"/>
              </a:rPr>
              <a:t> Caterina</a:t>
            </a:r>
          </a:p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it-IT" sz="1300" dirty="0">
              <a:solidFill>
                <a:prstClr val="black"/>
              </a:solidFill>
            </a:endParaRPr>
          </a:p>
        </p:txBody>
      </p:sp>
      <p:sp>
        <p:nvSpPr>
          <p:cNvPr id="28" name="Rettangolo 27" descr="Livello gerarchia 2 elemento 5">
            <a:extLst>
              <a:ext uri="{FF2B5EF4-FFF2-40B4-BE49-F238E27FC236}">
                <a16:creationId xmlns:a16="http://schemas.microsoft.com/office/drawing/2014/main" id="{D9B98AB0-A449-4332-82F4-94318C473B83}"/>
              </a:ext>
            </a:extLst>
          </p:cNvPr>
          <p:cNvSpPr/>
          <p:nvPr/>
        </p:nvSpPr>
        <p:spPr>
          <a:xfrm>
            <a:off x="8954757" y="2797665"/>
            <a:ext cx="1188000" cy="1019665"/>
          </a:xfrm>
          <a:prstGeom prst="rect">
            <a:avLst/>
          </a:prstGeom>
          <a:solidFill>
            <a:schemeClr val="accent3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it-IT" sz="1300" b="1" dirty="0">
                <a:solidFill>
                  <a:prstClr val="black"/>
                </a:solidFill>
                <a:latin typeface="+mj-lt"/>
              </a:rPr>
              <a:t>TENNIS AL PARCO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it-IT" sz="1300" b="1" kern="1200" dirty="0">
                <a:solidFill>
                  <a:prstClr val="black"/>
                </a:solidFill>
                <a:latin typeface="+mj-lt"/>
                <a:ea typeface="+mn-ea"/>
                <a:cs typeface="+mn-cs"/>
              </a:rPr>
              <a:t>In affitto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it-IT" sz="1300" b="1" dirty="0">
                <a:solidFill>
                  <a:prstClr val="black"/>
                </a:solidFill>
                <a:latin typeface="+mj-lt"/>
              </a:rPr>
              <a:t>ASD DOLOMITEN TENNIS ACADEMY</a:t>
            </a:r>
            <a:endParaRPr lang="it-IT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29" name="Rettangolo 28" descr="Livello gerarchia 3 elemento 5">
            <a:extLst>
              <a:ext uri="{FF2B5EF4-FFF2-40B4-BE49-F238E27FC236}">
                <a16:creationId xmlns:a16="http://schemas.microsoft.com/office/drawing/2014/main" id="{743439A9-C933-477D-A966-F21E29691839}"/>
              </a:ext>
            </a:extLst>
          </p:cNvPr>
          <p:cNvSpPr/>
          <p:nvPr/>
        </p:nvSpPr>
        <p:spPr>
          <a:xfrm>
            <a:off x="6400613" y="4795448"/>
            <a:ext cx="1188000" cy="17882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indent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it-IT" sz="1300" b="1" dirty="0">
                <a:solidFill>
                  <a:prstClr val="black"/>
                </a:solidFill>
                <a:latin typeface="+mj-lt"/>
              </a:rPr>
              <a:t>RESPONSABILE PULIZIE</a:t>
            </a:r>
          </a:p>
          <a:p>
            <a:pPr indent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it-IT" sz="1300" b="1" dirty="0" err="1">
                <a:solidFill>
                  <a:prstClr val="black"/>
                </a:solidFill>
                <a:latin typeface="+mj-lt"/>
              </a:rPr>
              <a:t>Negrescu</a:t>
            </a:r>
            <a:r>
              <a:rPr lang="it-IT" sz="1300" b="1" dirty="0">
                <a:solidFill>
                  <a:prstClr val="black"/>
                </a:solidFill>
                <a:latin typeface="+mj-lt"/>
              </a:rPr>
              <a:t> Mariana</a:t>
            </a:r>
          </a:p>
          <a:p>
            <a:pPr indent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it-IT" sz="1300" b="1" dirty="0">
                <a:solidFill>
                  <a:prstClr val="black"/>
                </a:solidFill>
                <a:latin typeface="+mj-lt"/>
              </a:rPr>
              <a:t>ADDETTE PULIZIE</a:t>
            </a:r>
          </a:p>
          <a:p>
            <a:pPr indent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it-IT" sz="1300" b="1" dirty="0">
                <a:solidFill>
                  <a:prstClr val="black"/>
                </a:solidFill>
                <a:latin typeface="+mj-lt"/>
              </a:rPr>
              <a:t>Sommavilla Gloria</a:t>
            </a:r>
          </a:p>
          <a:p>
            <a:pPr indent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it-IT" sz="1300" b="1" dirty="0" err="1">
                <a:solidFill>
                  <a:prstClr val="black"/>
                </a:solidFill>
                <a:latin typeface="+mj-lt"/>
              </a:rPr>
              <a:t>Affiniti</a:t>
            </a:r>
            <a:r>
              <a:rPr lang="it-IT" sz="1300" b="1" dirty="0">
                <a:solidFill>
                  <a:prstClr val="black"/>
                </a:solidFill>
                <a:latin typeface="+mj-lt"/>
              </a:rPr>
              <a:t> Margherita</a:t>
            </a:r>
          </a:p>
          <a:p>
            <a:pPr indent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it-IT" sz="1300" b="1" dirty="0">
              <a:solidFill>
                <a:prstClr val="black"/>
              </a:solidFill>
              <a:latin typeface="+mj-lt"/>
            </a:endParaRP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it-IT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30" name="Rettangolo 29" descr="Livello gerarchia 2 elemento 6">
            <a:extLst>
              <a:ext uri="{FF2B5EF4-FFF2-40B4-BE49-F238E27FC236}">
                <a16:creationId xmlns:a16="http://schemas.microsoft.com/office/drawing/2014/main" id="{F8066417-8A57-4907-85EC-A2494CB96202}"/>
              </a:ext>
            </a:extLst>
          </p:cNvPr>
          <p:cNvSpPr/>
          <p:nvPr/>
        </p:nvSpPr>
        <p:spPr>
          <a:xfrm>
            <a:off x="10236001" y="2797666"/>
            <a:ext cx="1310743" cy="1019662"/>
          </a:xfrm>
          <a:prstGeom prst="rect">
            <a:avLst/>
          </a:prstGeom>
          <a:solidFill>
            <a:schemeClr val="bg2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it-IT" sz="1300" b="1" dirty="0">
              <a:solidFill>
                <a:prstClr val="black"/>
              </a:solidFill>
              <a:latin typeface="+mj-lt"/>
            </a:endParaRP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it-IT" sz="1300" b="1" dirty="0">
                <a:solidFill>
                  <a:prstClr val="black"/>
                </a:solidFill>
                <a:latin typeface="+mj-lt"/>
              </a:rPr>
              <a:t>AMMINISTRAZIONE</a:t>
            </a:r>
            <a:endParaRPr lang="it-IT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31" name="Rettangolo 30" descr="Livello gerarchia 3 elemento 6">
            <a:extLst>
              <a:ext uri="{FF2B5EF4-FFF2-40B4-BE49-F238E27FC236}">
                <a16:creationId xmlns:a16="http://schemas.microsoft.com/office/drawing/2014/main" id="{E0BA9528-74CE-4286-A8E3-697EED90FF57}"/>
              </a:ext>
            </a:extLst>
          </p:cNvPr>
          <p:cNvSpPr/>
          <p:nvPr/>
        </p:nvSpPr>
        <p:spPr>
          <a:xfrm>
            <a:off x="10282198" y="4030273"/>
            <a:ext cx="1188000" cy="900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it-IT" sz="1300" b="1" dirty="0">
                <a:solidFill>
                  <a:prstClr val="black"/>
                </a:solidFill>
                <a:latin typeface="+mj-lt"/>
              </a:rPr>
              <a:t>LUISA CHENETTI</a:t>
            </a:r>
            <a:br>
              <a:rPr lang="it-IT" sz="1300" b="1" kern="1200" dirty="0">
                <a:solidFill>
                  <a:prstClr val="black"/>
                </a:solidFill>
                <a:latin typeface="Tw Cen MT Condensed" panose="020B0606020104020203"/>
                <a:ea typeface="+mn-ea"/>
                <a:cs typeface="+mn-cs"/>
              </a:rPr>
            </a:br>
            <a:r>
              <a:rPr lang="it-IT" sz="1300" dirty="0">
                <a:solidFill>
                  <a:prstClr val="black"/>
                </a:solidFill>
                <a:latin typeface="Tw Cen MT Condensed" panose="020B0606020104020203"/>
              </a:rPr>
              <a:t>Amministrazione e Segreteria</a:t>
            </a:r>
            <a:endParaRPr lang="it-IT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127" name="Casella di testo 126">
            <a:extLst>
              <a:ext uri="{FF2B5EF4-FFF2-40B4-BE49-F238E27FC236}">
                <a16:creationId xmlns:a16="http://schemas.microsoft.com/office/drawing/2014/main" id="{35906265-95C1-4679-B825-B5B8CF837E12}"/>
              </a:ext>
            </a:extLst>
          </p:cNvPr>
          <p:cNvSpPr txBox="1"/>
          <p:nvPr/>
        </p:nvSpPr>
        <p:spPr>
          <a:xfrm>
            <a:off x="9756534" y="5566153"/>
            <a:ext cx="2239327" cy="6483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rtl="0"/>
            <a:r>
              <a:rPr lang="it-IT" sz="1200" b="1" dirty="0"/>
              <a:t>Cavalese, 11.01.2024</a:t>
            </a: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48F4BF7E-E544-CCA8-0C0A-502B3DBAB8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683" y="778933"/>
            <a:ext cx="1905000" cy="781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image2.png">
            <a:extLst>
              <a:ext uri="{FF2B5EF4-FFF2-40B4-BE49-F238E27FC236}">
                <a16:creationId xmlns:a16="http://schemas.microsoft.com/office/drawing/2014/main" id="{065C8DB2-8C09-D0DE-4A26-9A6FF917A9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image4.png">
            <a:extLst>
              <a:ext uri="{FF2B5EF4-FFF2-40B4-BE49-F238E27FC236}">
                <a16:creationId xmlns:a16="http://schemas.microsoft.com/office/drawing/2014/main" id="{4D2F0B2B-7503-98B8-92BD-0673ACDA29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6200" cy="12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image5.png">
            <a:extLst>
              <a:ext uri="{FF2B5EF4-FFF2-40B4-BE49-F238E27FC236}">
                <a16:creationId xmlns:a16="http://schemas.microsoft.com/office/drawing/2014/main" id="{76DDD722-87A0-73CB-6DCC-25BF47900F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825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29725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e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60957714_TF11561227_Win32" id="{88625750-1864-4F88-AF80-9FA624A03938}" vid="{E1902F59-75D4-48E5-BDB5-1498DDBC80AE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tf11561227_win32</Template>
  <TotalTime>31</TotalTime>
  <Words>97</Words>
  <Application>Microsoft Office PowerPoint</Application>
  <PresentationFormat>Widescreen</PresentationFormat>
  <Paragraphs>42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Calibri</vt:lpstr>
      <vt:lpstr>Tw Cen MT</vt:lpstr>
      <vt:lpstr>Tw Cen MT Condensed</vt:lpstr>
      <vt:lpstr>Wingdings 3</vt:lpstr>
      <vt:lpstr>Integrale</vt:lpstr>
      <vt:lpstr>Organigramma SAGIS Srl 2024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Organigramma SAGIS Srl 2023</dc:title>
  <dc:creator>Antonio</dc:creator>
  <cp:lastModifiedBy>Antonio Vanzetta</cp:lastModifiedBy>
  <cp:revision>3</cp:revision>
  <dcterms:created xsi:type="dcterms:W3CDTF">2023-07-06T12:38:09Z</dcterms:created>
  <dcterms:modified xsi:type="dcterms:W3CDTF">2024-01-11T16:06:54Z</dcterms:modified>
</cp:coreProperties>
</file>